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0" autoAdjust="0"/>
    <p:restoredTop sz="94660"/>
  </p:normalViewPr>
  <p:slideViewPr>
    <p:cSldViewPr snapToGrid="0">
      <p:cViewPr varScale="1">
        <p:scale>
          <a:sx n="87" d="100"/>
          <a:sy n="87"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67B0F1-9C3A-4B9B-8DDE-B0C5A05EBBC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2B8FC-D1CF-482F-8E84-BA838999A2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0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7B0F1-9C3A-4B9B-8DDE-B0C5A05EBBC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298505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7B0F1-9C3A-4B9B-8DDE-B0C5A05EBBC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75491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7B0F1-9C3A-4B9B-8DDE-B0C5A05EBBC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70810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7B0F1-9C3A-4B9B-8DDE-B0C5A05EBBC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2B8FC-D1CF-482F-8E84-BA838999A2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65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67B0F1-9C3A-4B9B-8DDE-B0C5A05EBBC7}"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372353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67B0F1-9C3A-4B9B-8DDE-B0C5A05EBBC7}"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257460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67B0F1-9C3A-4B9B-8DDE-B0C5A05EBBC7}"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39530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67B0F1-9C3A-4B9B-8DDE-B0C5A05EBBC7}" type="datetimeFigureOut">
              <a:rPr lang="en-US" smtClean="0"/>
              <a:t>2/15/2022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78492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67B0F1-9C3A-4B9B-8DDE-B0C5A05EBBC7}" type="datetimeFigureOut">
              <a:rPr lang="en-US" smtClean="0"/>
              <a:t>2/15/2022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42B8FC-D1CF-482F-8E84-BA838999A2B2}" type="slidenum">
              <a:rPr lang="en-US" smtClean="0"/>
              <a:t>‹#›</a:t>
            </a:fld>
            <a:endParaRPr lang="en-US"/>
          </a:p>
        </p:txBody>
      </p:sp>
    </p:spTree>
    <p:extLst>
      <p:ext uri="{BB962C8B-B14F-4D97-AF65-F5344CB8AC3E}">
        <p14:creationId xmlns:p14="http://schemas.microsoft.com/office/powerpoint/2010/main" val="275673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7B0F1-9C3A-4B9B-8DDE-B0C5A05EBBC7}"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2B8FC-D1CF-482F-8E84-BA838999A2B2}" type="slidenum">
              <a:rPr lang="en-US" smtClean="0"/>
              <a:t>‹#›</a:t>
            </a:fld>
            <a:endParaRPr lang="en-US"/>
          </a:p>
        </p:txBody>
      </p:sp>
    </p:spTree>
    <p:extLst>
      <p:ext uri="{BB962C8B-B14F-4D97-AF65-F5344CB8AC3E}">
        <p14:creationId xmlns:p14="http://schemas.microsoft.com/office/powerpoint/2010/main" val="58059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67B0F1-9C3A-4B9B-8DDE-B0C5A05EBBC7}" type="datetimeFigureOut">
              <a:rPr lang="en-US" smtClean="0"/>
              <a:t>2/15/2022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42B8FC-D1CF-482F-8E84-BA838999A2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36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File:DA-S%C3%B8ren_Kierkegaard.og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459E1-0A8D-4F59-8C5C-52F01377A0BC}"/>
              </a:ext>
            </a:extLst>
          </p:cNvPr>
          <p:cNvPicPr>
            <a:picLocks noChangeAspect="1"/>
          </p:cNvPicPr>
          <p:nvPr/>
        </p:nvPicPr>
        <p:blipFill>
          <a:blip r:embed="rId2"/>
          <a:stretch>
            <a:fillRect/>
          </a:stretch>
        </p:blipFill>
        <p:spPr>
          <a:xfrm>
            <a:off x="1" y="-1016"/>
            <a:ext cx="12190194" cy="6859016"/>
          </a:xfrm>
          <a:prstGeom prst="rect">
            <a:avLst/>
          </a:prstGeom>
        </p:spPr>
      </p:pic>
      <p:sp>
        <p:nvSpPr>
          <p:cNvPr id="2" name="Title 1">
            <a:extLst>
              <a:ext uri="{FF2B5EF4-FFF2-40B4-BE49-F238E27FC236}">
                <a16:creationId xmlns:a16="http://schemas.microsoft.com/office/drawing/2014/main" id="{20A77CCD-1BF1-447F-A62C-9ED619BB7C14}"/>
              </a:ext>
            </a:extLst>
          </p:cNvPr>
          <p:cNvSpPr>
            <a:spLocks noGrp="1"/>
          </p:cNvSpPr>
          <p:nvPr>
            <p:ph type="ctrTitle"/>
          </p:nvPr>
        </p:nvSpPr>
        <p:spPr>
          <a:xfrm>
            <a:off x="1065898" y="2336127"/>
            <a:ext cx="10058400" cy="3566160"/>
          </a:xfrm>
        </p:spPr>
        <p:txBody>
          <a:bodyPr>
            <a:normAutofit/>
          </a:bodyPr>
          <a:lstStyle/>
          <a:p>
            <a:r>
              <a:rPr lang="en-US" sz="7200" dirty="0" err="1">
                <a:latin typeface="Arial Black" panose="020B0A04020102020204" pitchFamily="34" charset="0"/>
                <a:cs typeface="Aharoni" panose="02010803020104030203" pitchFamily="2" charset="-79"/>
              </a:rPr>
              <a:t>Søren</a:t>
            </a:r>
            <a:r>
              <a:rPr lang="en-US" sz="7200" dirty="0">
                <a:latin typeface="Arial Black" panose="020B0A04020102020204" pitchFamily="34" charset="0"/>
                <a:cs typeface="Aharoni" panose="02010803020104030203" pitchFamily="2" charset="-79"/>
              </a:rPr>
              <a:t> Kierkegaard</a:t>
            </a:r>
          </a:p>
        </p:txBody>
      </p:sp>
      <p:sp>
        <p:nvSpPr>
          <p:cNvPr id="3" name="Subtitle 2">
            <a:extLst>
              <a:ext uri="{FF2B5EF4-FFF2-40B4-BE49-F238E27FC236}">
                <a16:creationId xmlns:a16="http://schemas.microsoft.com/office/drawing/2014/main" id="{86BD2C67-BF34-4D43-AD46-7DD8368C3E0A}"/>
              </a:ext>
            </a:extLst>
          </p:cNvPr>
          <p:cNvSpPr>
            <a:spLocks noGrp="1"/>
          </p:cNvSpPr>
          <p:nvPr>
            <p:ph type="subTitle" idx="1"/>
          </p:nvPr>
        </p:nvSpPr>
        <p:spPr>
          <a:xfrm>
            <a:off x="1065898" y="5715000"/>
            <a:ext cx="10058400" cy="1143000"/>
          </a:xfrm>
        </p:spPr>
        <p:txBody>
          <a:bodyPr/>
          <a:lstStyle/>
          <a:p>
            <a:r>
              <a:rPr lang="en-US" dirty="0" err="1"/>
              <a:t>Gentrain</a:t>
            </a:r>
            <a:r>
              <a:rPr lang="en-US" dirty="0"/>
              <a:t> 12</a:t>
            </a:r>
          </a:p>
          <a:p>
            <a:r>
              <a:rPr lang="en-US" dirty="0"/>
              <a:t>MPC</a:t>
            </a:r>
          </a:p>
        </p:txBody>
      </p:sp>
    </p:spTree>
    <p:extLst>
      <p:ext uri="{BB962C8B-B14F-4D97-AF65-F5344CB8AC3E}">
        <p14:creationId xmlns:p14="http://schemas.microsoft.com/office/powerpoint/2010/main" val="78705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5CCB-706A-45C3-ABF3-9B2E8493CC9F}"/>
              </a:ext>
            </a:extLst>
          </p:cNvPr>
          <p:cNvSpPr>
            <a:spLocks noGrp="1"/>
          </p:cNvSpPr>
          <p:nvPr>
            <p:ph type="title"/>
          </p:nvPr>
        </p:nvSpPr>
        <p:spPr/>
        <p:txBody>
          <a:bodyPr/>
          <a:lstStyle/>
          <a:p>
            <a:r>
              <a:rPr lang="en-US" dirty="0"/>
              <a:t>Subjectivity and religion</a:t>
            </a:r>
          </a:p>
        </p:txBody>
      </p:sp>
      <p:sp>
        <p:nvSpPr>
          <p:cNvPr id="3" name="Content Placeholder 2">
            <a:extLst>
              <a:ext uri="{FF2B5EF4-FFF2-40B4-BE49-F238E27FC236}">
                <a16:creationId xmlns:a16="http://schemas.microsoft.com/office/drawing/2014/main" id="{738EC3B4-3B63-4EA2-8446-DCFB3C3DB801}"/>
              </a:ext>
            </a:extLst>
          </p:cNvPr>
          <p:cNvSpPr>
            <a:spLocks noGrp="1"/>
          </p:cNvSpPr>
          <p:nvPr>
            <p:ph idx="1"/>
          </p:nvPr>
        </p:nvSpPr>
        <p:spPr/>
        <p:txBody>
          <a:bodyPr>
            <a:normAutofit/>
          </a:bodyPr>
          <a:lstStyle/>
          <a:p>
            <a:pPr>
              <a:buFont typeface="Wingdings" panose="05000000000000000000" pitchFamily="2" charset="2"/>
              <a:buChar char="§"/>
            </a:pPr>
            <a:r>
              <a:rPr lang="en-US" dirty="0"/>
              <a:t> The primary purpose for his work on subjectivity is to apply it to religious issues</a:t>
            </a:r>
          </a:p>
          <a:p>
            <a:pPr>
              <a:buFont typeface="Wingdings" panose="05000000000000000000" pitchFamily="2" charset="2"/>
              <a:buChar char="§"/>
            </a:pPr>
            <a:r>
              <a:rPr lang="en-US" dirty="0"/>
              <a:t> Doubt important to faith </a:t>
            </a:r>
            <a:r>
              <a:rPr lang="en-US" dirty="0">
                <a:sym typeface="Wingdings" panose="05000000000000000000" pitchFamily="2" charset="2"/>
              </a:rPr>
              <a:t> no objective certainty about religious doctrine such as the existence of God or the life of Christ</a:t>
            </a:r>
          </a:p>
          <a:p>
            <a:pPr>
              <a:buFont typeface="Wingdings" panose="05000000000000000000" pitchFamily="2" charset="2"/>
              <a:buChar char="§"/>
            </a:pPr>
            <a:r>
              <a:rPr lang="en-US" dirty="0">
                <a:sym typeface="Wingdings" panose="05000000000000000000" pitchFamily="2" charset="2"/>
              </a:rPr>
              <a:t> If reassurance is what one is looking for in philosophy: the most one will get is the conclusion that it might be true that Christian doctrines are true</a:t>
            </a:r>
          </a:p>
          <a:p>
            <a:pPr lvl="1">
              <a:buFont typeface="Wingdings" panose="05000000000000000000" pitchFamily="2" charset="2"/>
              <a:buChar char="§"/>
            </a:pPr>
            <a:r>
              <a:rPr lang="en-US" dirty="0">
                <a:sym typeface="Wingdings" panose="05000000000000000000" pitchFamily="2" charset="2"/>
              </a:rPr>
              <a:t>But if someone were to believe the doctrines only to the degree that they are likely to be true, then they are not a genuinely religious person</a:t>
            </a:r>
          </a:p>
          <a:p>
            <a:pPr>
              <a:buFont typeface="Wingdings" panose="05000000000000000000" pitchFamily="2" charset="2"/>
              <a:buChar char="§"/>
            </a:pPr>
            <a:r>
              <a:rPr lang="en-US" dirty="0"/>
              <a:t> faith: the subjective relation of absolute commitment to these doctrines even in the face of doubt</a:t>
            </a:r>
          </a:p>
        </p:txBody>
      </p:sp>
    </p:spTree>
    <p:extLst>
      <p:ext uri="{BB962C8B-B14F-4D97-AF65-F5344CB8AC3E}">
        <p14:creationId xmlns:p14="http://schemas.microsoft.com/office/powerpoint/2010/main" val="254578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9BCE-F9AF-475A-9DD6-DC5BA579A668}"/>
              </a:ext>
            </a:extLst>
          </p:cNvPr>
          <p:cNvSpPr>
            <a:spLocks noGrp="1"/>
          </p:cNvSpPr>
          <p:nvPr>
            <p:ph type="title"/>
          </p:nvPr>
        </p:nvSpPr>
        <p:spPr/>
        <p:txBody>
          <a:bodyPr/>
          <a:lstStyle/>
          <a:p>
            <a:r>
              <a:rPr lang="en-US" i="1" dirty="0"/>
              <a:t>Either/Or</a:t>
            </a:r>
          </a:p>
        </p:txBody>
      </p:sp>
      <p:sp>
        <p:nvSpPr>
          <p:cNvPr id="3" name="Content Placeholder 2">
            <a:extLst>
              <a:ext uri="{FF2B5EF4-FFF2-40B4-BE49-F238E27FC236}">
                <a16:creationId xmlns:a16="http://schemas.microsoft.com/office/drawing/2014/main" id="{35A375B7-7EDA-42D7-AE42-2BB536ED8B50}"/>
              </a:ext>
            </a:extLst>
          </p:cNvPr>
          <p:cNvSpPr>
            <a:spLocks noGrp="1"/>
          </p:cNvSpPr>
          <p:nvPr>
            <p:ph idx="1"/>
          </p:nvPr>
        </p:nvSpPr>
        <p:spPr>
          <a:xfrm>
            <a:off x="859316" y="1878784"/>
            <a:ext cx="7149947" cy="4463444"/>
          </a:xfrm>
        </p:spPr>
        <p:txBody>
          <a:bodyPr>
            <a:normAutofit fontScale="92500" lnSpcReduction="20000"/>
          </a:bodyPr>
          <a:lstStyle/>
          <a:p>
            <a:pPr>
              <a:buFont typeface="Wingdings" panose="05000000000000000000" pitchFamily="2" charset="2"/>
              <a:buChar char="§"/>
            </a:pPr>
            <a:r>
              <a:rPr lang="en-US" dirty="0"/>
              <a:t> The first work of Kierkegaard that was published</a:t>
            </a:r>
          </a:p>
          <a:p>
            <a:pPr>
              <a:buFont typeface="Wingdings" panose="05000000000000000000" pitchFamily="2" charset="2"/>
              <a:buChar char="§"/>
            </a:pPr>
            <a:r>
              <a:rPr lang="en-US" dirty="0"/>
              <a:t>Appeared in two volumes in 1843 </a:t>
            </a:r>
            <a:r>
              <a:rPr lang="en-US" dirty="0">
                <a:sym typeface="Wingdings" panose="05000000000000000000" pitchFamily="2" charset="2"/>
              </a:rPr>
              <a:t> published pseudonymously under the editorship of Victor </a:t>
            </a:r>
            <a:r>
              <a:rPr lang="en-US" dirty="0" err="1">
                <a:sym typeface="Wingdings" panose="05000000000000000000" pitchFamily="2" charset="2"/>
              </a:rPr>
              <a:t>Eremita</a:t>
            </a:r>
            <a:r>
              <a:rPr lang="en-US" dirty="0">
                <a:sym typeface="Wingdings" panose="05000000000000000000" pitchFamily="2" charset="2"/>
              </a:rPr>
              <a:t> (Latin: “victorious hermit”)</a:t>
            </a:r>
          </a:p>
          <a:p>
            <a:pPr>
              <a:buFont typeface="Wingdings" panose="05000000000000000000" pitchFamily="2" charset="2"/>
              <a:buChar char="§"/>
            </a:pPr>
            <a:r>
              <a:rPr lang="en-US" dirty="0"/>
              <a:t> Work explores two theories of human existence: the hedonistic/aesthetic mode vs. the ethical/committed life</a:t>
            </a:r>
          </a:p>
          <a:p>
            <a:pPr>
              <a:buFont typeface="Wingdings" panose="05000000000000000000" pitchFamily="2" charset="2"/>
              <a:buChar char="§"/>
            </a:pPr>
            <a:r>
              <a:rPr lang="en-US" dirty="0"/>
              <a:t> Portrays two life views </a:t>
            </a:r>
            <a:r>
              <a:rPr lang="en-US" dirty="0">
                <a:sym typeface="Wingdings" panose="05000000000000000000" pitchFamily="2" charset="2"/>
              </a:rPr>
              <a:t> each view is written and represented and argued by a fictional pseudonymous author</a:t>
            </a:r>
          </a:p>
          <a:p>
            <a:pPr>
              <a:buFont typeface="Wingdings" panose="05000000000000000000" pitchFamily="2" charset="2"/>
              <a:buChar char="§"/>
            </a:pPr>
            <a:r>
              <a:rPr lang="en-US" dirty="0"/>
              <a:t>The writing style of each volume/work reflects and depends on the life view being discussed.</a:t>
            </a:r>
          </a:p>
          <a:p>
            <a:pPr lvl="1">
              <a:buFont typeface="Wingdings" panose="05000000000000000000" pitchFamily="2" charset="2"/>
              <a:buChar char="§"/>
            </a:pPr>
            <a:r>
              <a:rPr lang="en-US" dirty="0"/>
              <a:t>Aesthetic view: written in short essay form, with poetic imagery, allusions, discussing aesthetic topics such as music, seduction, beauty, and drama</a:t>
            </a:r>
          </a:p>
          <a:p>
            <a:pPr lvl="1">
              <a:buFont typeface="Wingdings" panose="05000000000000000000" pitchFamily="2" charset="2"/>
              <a:buChar char="§"/>
            </a:pPr>
            <a:r>
              <a:rPr lang="en-US" dirty="0"/>
              <a:t>Ethical life: written as two long letter with more restrained prose </a:t>
            </a:r>
            <a:r>
              <a:rPr lang="en-US" dirty="0">
                <a:sym typeface="Wingdings" panose="05000000000000000000" pitchFamily="2" charset="2"/>
              </a:rPr>
              <a:t> concerned with moral responsibility, critical reflection, and the importance of marriage</a:t>
            </a:r>
          </a:p>
          <a:p>
            <a:pPr>
              <a:buFont typeface="Wingdings" panose="05000000000000000000" pitchFamily="2" charset="2"/>
              <a:buChar char="§"/>
            </a:pPr>
            <a:r>
              <a:rPr lang="en-US" dirty="0"/>
              <a:t> Expressed as lived experiences rather than neatly summarized viewpoints</a:t>
            </a:r>
          </a:p>
          <a:p>
            <a:pPr marL="0" indent="0">
              <a:buNone/>
            </a:pPr>
            <a:endParaRPr lang="en-US" dirty="0"/>
          </a:p>
        </p:txBody>
      </p:sp>
      <p:pic>
        <p:nvPicPr>
          <p:cNvPr id="4" name="Picture 3">
            <a:extLst>
              <a:ext uri="{FF2B5EF4-FFF2-40B4-BE49-F238E27FC236}">
                <a16:creationId xmlns:a16="http://schemas.microsoft.com/office/drawing/2014/main" id="{C0DA29D7-CEED-49F2-B9FA-9880BB950DE9}"/>
              </a:ext>
            </a:extLst>
          </p:cNvPr>
          <p:cNvPicPr>
            <a:picLocks noChangeAspect="1"/>
          </p:cNvPicPr>
          <p:nvPr/>
        </p:nvPicPr>
        <p:blipFill>
          <a:blip r:embed="rId2"/>
          <a:stretch>
            <a:fillRect/>
          </a:stretch>
        </p:blipFill>
        <p:spPr>
          <a:xfrm>
            <a:off x="8141465" y="1320411"/>
            <a:ext cx="3369900" cy="4463444"/>
          </a:xfrm>
          <a:prstGeom prst="rect">
            <a:avLst/>
          </a:prstGeom>
        </p:spPr>
      </p:pic>
    </p:spTree>
    <p:extLst>
      <p:ext uri="{BB962C8B-B14F-4D97-AF65-F5344CB8AC3E}">
        <p14:creationId xmlns:p14="http://schemas.microsoft.com/office/powerpoint/2010/main" val="781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3158-62A5-45A4-B515-F0F08CCD7B16}"/>
              </a:ext>
            </a:extLst>
          </p:cNvPr>
          <p:cNvSpPr>
            <a:spLocks noGrp="1"/>
          </p:cNvSpPr>
          <p:nvPr>
            <p:ph type="title"/>
          </p:nvPr>
        </p:nvSpPr>
        <p:spPr/>
        <p:txBody>
          <a:bodyPr/>
          <a:lstStyle/>
          <a:p>
            <a:r>
              <a:rPr lang="en-US" i="1" dirty="0"/>
              <a:t>Either/Or: </a:t>
            </a:r>
            <a:r>
              <a:rPr lang="en-US" dirty="0"/>
              <a:t>Aesthetic v. Ethical Life</a:t>
            </a:r>
            <a:endParaRPr lang="en-US" i="1" dirty="0"/>
          </a:p>
        </p:txBody>
      </p:sp>
      <p:sp>
        <p:nvSpPr>
          <p:cNvPr id="3" name="Content Placeholder 2">
            <a:extLst>
              <a:ext uri="{FF2B5EF4-FFF2-40B4-BE49-F238E27FC236}">
                <a16:creationId xmlns:a16="http://schemas.microsoft.com/office/drawing/2014/main" id="{FD7E1F4B-56B8-4786-B2D0-4F4EDEC714E5}"/>
              </a:ext>
            </a:extLst>
          </p:cNvPr>
          <p:cNvSpPr>
            <a:spLocks noGrp="1"/>
          </p:cNvSpPr>
          <p:nvPr>
            <p:ph idx="1"/>
          </p:nvPr>
        </p:nvSpPr>
        <p:spPr>
          <a:xfrm>
            <a:off x="4263528" y="1894901"/>
            <a:ext cx="7744858" cy="4307595"/>
          </a:xfrm>
        </p:spPr>
        <p:txBody>
          <a:bodyPr>
            <a:normAutofit lnSpcReduction="10000"/>
          </a:bodyPr>
          <a:lstStyle/>
          <a:p>
            <a:pPr>
              <a:buFont typeface="Wingdings" panose="05000000000000000000" pitchFamily="2" charset="2"/>
              <a:buChar char="§"/>
            </a:pPr>
            <a:r>
              <a:rPr lang="en-US" dirty="0"/>
              <a:t> Aesthetic: personal and subjective world </a:t>
            </a:r>
            <a:r>
              <a:rPr lang="en-US" dirty="0">
                <a:sym typeface="Wingdings" panose="05000000000000000000" pitchFamily="2" charset="2"/>
              </a:rPr>
              <a:t> individual lives and experiences pleasure for their own sake  possibility of both the highest and the lowest life</a:t>
            </a:r>
          </a:p>
          <a:p>
            <a:pPr>
              <a:buFont typeface="Wingdings" panose="05000000000000000000" pitchFamily="2" charset="2"/>
              <a:buChar char="§"/>
            </a:pPr>
            <a:r>
              <a:rPr lang="en-US" dirty="0">
                <a:sym typeface="Wingdings" panose="05000000000000000000" pitchFamily="2" charset="2"/>
              </a:rPr>
              <a:t> Ethical: external life of civic engagement  one’s value and identity are judged by the exterior objective world</a:t>
            </a:r>
          </a:p>
          <a:p>
            <a:pPr lvl="1">
              <a:buFont typeface="Wingdings" panose="05000000000000000000" pitchFamily="2" charset="2"/>
              <a:buChar char="§"/>
            </a:pPr>
            <a:r>
              <a:rPr lang="en-US" dirty="0"/>
              <a:t> One can decide whether to remain oblivious to the world and its goings on or become involved.</a:t>
            </a:r>
          </a:p>
          <a:p>
            <a:pPr lvl="1">
              <a:buFont typeface="Wingdings" panose="05000000000000000000" pitchFamily="2" charset="2"/>
              <a:buChar char="§"/>
            </a:pPr>
            <a:r>
              <a:rPr lang="en-US" dirty="0"/>
              <a:t>Begins with the conscious effort to choose one’s life</a:t>
            </a:r>
          </a:p>
          <a:p>
            <a:pPr>
              <a:buFont typeface="Wingdings" panose="05000000000000000000" pitchFamily="2" charset="2"/>
              <a:buChar char="§"/>
            </a:pPr>
            <a:r>
              <a:rPr lang="en-US" dirty="0"/>
              <a:t> Whichever way the individual decides to go, they shouldn’t go to far or else they will lose sight of their true self</a:t>
            </a:r>
          </a:p>
          <a:p>
            <a:pPr>
              <a:buFont typeface="Wingdings" panose="05000000000000000000" pitchFamily="2" charset="2"/>
              <a:buChar char="§"/>
            </a:pPr>
            <a:r>
              <a:rPr lang="en-US" dirty="0"/>
              <a:t> Only faith can rescue them from these two different sides</a:t>
            </a:r>
          </a:p>
          <a:p>
            <a:pPr>
              <a:buFont typeface="Wingdings" panose="05000000000000000000" pitchFamily="2" charset="2"/>
              <a:buChar char="§"/>
            </a:pPr>
            <a:r>
              <a:rPr lang="en-US" dirty="0"/>
              <a:t> Kierkegaard challenges the reader to </a:t>
            </a:r>
            <a:r>
              <a:rPr lang="en-US" dirty="0" err="1"/>
              <a:t>to</a:t>
            </a:r>
            <a:r>
              <a:rPr lang="en-US" dirty="0"/>
              <a:t> "discover a second face hidden behind the one you see“ in him/herself first, and then in others. </a:t>
            </a:r>
          </a:p>
        </p:txBody>
      </p:sp>
      <p:pic>
        <p:nvPicPr>
          <p:cNvPr id="4" name="Picture 3">
            <a:extLst>
              <a:ext uri="{FF2B5EF4-FFF2-40B4-BE49-F238E27FC236}">
                <a16:creationId xmlns:a16="http://schemas.microsoft.com/office/drawing/2014/main" id="{6B4E8443-5FBC-42C8-B2D3-3590221620C3}"/>
              </a:ext>
            </a:extLst>
          </p:cNvPr>
          <p:cNvPicPr>
            <a:picLocks noChangeAspect="1"/>
          </p:cNvPicPr>
          <p:nvPr/>
        </p:nvPicPr>
        <p:blipFill>
          <a:blip r:embed="rId2"/>
          <a:stretch>
            <a:fillRect/>
          </a:stretch>
        </p:blipFill>
        <p:spPr>
          <a:xfrm>
            <a:off x="183614" y="2500829"/>
            <a:ext cx="3867892" cy="3167349"/>
          </a:xfrm>
          <a:prstGeom prst="rect">
            <a:avLst/>
          </a:prstGeom>
        </p:spPr>
      </p:pic>
    </p:spTree>
    <p:extLst>
      <p:ext uri="{BB962C8B-B14F-4D97-AF65-F5344CB8AC3E}">
        <p14:creationId xmlns:p14="http://schemas.microsoft.com/office/powerpoint/2010/main" val="179351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1ACC-CFC2-4516-9B00-F31BB9A5EEE7}"/>
              </a:ext>
            </a:extLst>
          </p:cNvPr>
          <p:cNvSpPr>
            <a:spLocks noGrp="1"/>
          </p:cNvSpPr>
          <p:nvPr>
            <p:ph type="title"/>
          </p:nvPr>
        </p:nvSpPr>
        <p:spPr/>
        <p:txBody>
          <a:bodyPr/>
          <a:lstStyle/>
          <a:p>
            <a:r>
              <a:rPr lang="en-US" dirty="0"/>
              <a:t>Kierkegaard</a:t>
            </a:r>
          </a:p>
        </p:txBody>
      </p:sp>
      <p:sp>
        <p:nvSpPr>
          <p:cNvPr id="3" name="Content Placeholder 2">
            <a:extLst>
              <a:ext uri="{FF2B5EF4-FFF2-40B4-BE49-F238E27FC236}">
                <a16:creationId xmlns:a16="http://schemas.microsoft.com/office/drawing/2014/main" id="{80EF4787-848B-4250-B60C-58A331CA0544}"/>
              </a:ext>
            </a:extLst>
          </p:cNvPr>
          <p:cNvSpPr>
            <a:spLocks noGrp="1"/>
          </p:cNvSpPr>
          <p:nvPr>
            <p:ph idx="1"/>
          </p:nvPr>
        </p:nvSpPr>
        <p:spPr>
          <a:xfrm>
            <a:off x="495759" y="1845733"/>
            <a:ext cx="7023757" cy="4455915"/>
          </a:xfrm>
        </p:spPr>
        <p:txBody>
          <a:bodyPr>
            <a:normAutofit/>
          </a:bodyPr>
          <a:lstStyle/>
          <a:p>
            <a:pPr>
              <a:buFont typeface="Arial" panose="020B0604020202020204" pitchFamily="34" charset="0"/>
              <a:buChar char="•"/>
            </a:pPr>
            <a:r>
              <a:rPr lang="en-US" dirty="0"/>
              <a:t> Kierkegaard (1813-1855) from Denmark</a:t>
            </a:r>
          </a:p>
          <a:p>
            <a:pPr lvl="1">
              <a:buFont typeface="Arial" panose="020B0604020202020204" pitchFamily="34" charset="0"/>
              <a:buChar char="•"/>
            </a:pPr>
            <a:r>
              <a:rPr lang="en-US" dirty="0"/>
              <a:t>Philosopher, poet, theologian, social critic</a:t>
            </a:r>
          </a:p>
          <a:p>
            <a:pPr>
              <a:buFont typeface="Arial" panose="020B0604020202020204" pitchFamily="34" charset="0"/>
              <a:buChar char="•"/>
            </a:pPr>
            <a:r>
              <a:rPr lang="en-US" dirty="0"/>
              <a:t> First existential philosopher (The Father of Existentialism)</a:t>
            </a:r>
          </a:p>
          <a:p>
            <a:pPr>
              <a:buFont typeface="Arial" panose="020B0604020202020204" pitchFamily="34" charset="0"/>
              <a:buChar char="•"/>
            </a:pPr>
            <a:r>
              <a:rPr lang="en-US" dirty="0"/>
              <a:t> Wrote on morality, ethics, psychology, organized religion, Christianity, philosophy of religion</a:t>
            </a:r>
          </a:p>
          <a:p>
            <a:pPr>
              <a:buFont typeface="Arial" panose="020B0604020202020204" pitchFamily="34" charset="0"/>
              <a:buChar char="•"/>
            </a:pPr>
            <a:r>
              <a:rPr lang="en-US" dirty="0"/>
              <a:t> Literary in style: used literary devices such as metaphor and irony often </a:t>
            </a:r>
            <a:r>
              <a:rPr lang="en-US" dirty="0">
                <a:sym typeface="Wingdings" panose="05000000000000000000" pitchFamily="2" charset="2"/>
              </a:rPr>
              <a:t> included parables</a:t>
            </a:r>
            <a:endParaRPr lang="en-US" dirty="0"/>
          </a:p>
          <a:p>
            <a:pPr>
              <a:buFont typeface="Arial" panose="020B0604020202020204" pitchFamily="34" charset="0"/>
              <a:buChar char="•"/>
            </a:pPr>
            <a:r>
              <a:rPr lang="en-US" dirty="0"/>
              <a:t> Concerned with how to live as an individual </a:t>
            </a:r>
            <a:r>
              <a:rPr lang="en-US" dirty="0">
                <a:sym typeface="Wingdings" panose="05000000000000000000" pitchFamily="2" charset="2"/>
              </a:rPr>
              <a:t> prioritizes concrete lived reality over abstract thinking</a:t>
            </a:r>
          </a:p>
          <a:p>
            <a:pPr>
              <a:buFont typeface="Arial" panose="020B0604020202020204" pitchFamily="34" charset="0"/>
              <a:buChar char="•"/>
            </a:pPr>
            <a:r>
              <a:rPr lang="en-US" dirty="0"/>
              <a:t> Highlights important of personal choice</a:t>
            </a:r>
          </a:p>
        </p:txBody>
      </p:sp>
      <p:sp>
        <p:nvSpPr>
          <p:cNvPr id="5" name="AutoShape 2" descr="audio speaker icon">
            <a:hlinkClick r:id="rId2" tooltip="About this sound"/>
            <a:extLst>
              <a:ext uri="{FF2B5EF4-FFF2-40B4-BE49-F238E27FC236}">
                <a16:creationId xmlns:a16="http://schemas.microsoft.com/office/drawing/2014/main" id="{B1C36F07-D0AD-44B9-BC07-01C053FFBE3A}"/>
              </a:ext>
            </a:extLst>
          </p:cNvPr>
          <p:cNvSpPr>
            <a:spLocks noChangeAspect="1" noChangeArrowheads="1"/>
          </p:cNvSpPr>
          <p:nvPr/>
        </p:nvSpPr>
        <p:spPr bwMode="auto">
          <a:xfrm>
            <a:off x="10758488" y="-136525"/>
            <a:ext cx="104775" cy="10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5D4C208-1BEE-4BF8-B7B6-3609DC3BF9B0}"/>
              </a:ext>
            </a:extLst>
          </p:cNvPr>
          <p:cNvPicPr>
            <a:picLocks noChangeAspect="1"/>
          </p:cNvPicPr>
          <p:nvPr/>
        </p:nvPicPr>
        <p:blipFill>
          <a:blip r:embed="rId3"/>
          <a:stretch>
            <a:fillRect/>
          </a:stretch>
        </p:blipFill>
        <p:spPr>
          <a:xfrm>
            <a:off x="7519516" y="0"/>
            <a:ext cx="4672484" cy="6858000"/>
          </a:xfrm>
          <a:prstGeom prst="rect">
            <a:avLst/>
          </a:prstGeom>
        </p:spPr>
      </p:pic>
    </p:spTree>
    <p:extLst>
      <p:ext uri="{BB962C8B-B14F-4D97-AF65-F5344CB8AC3E}">
        <p14:creationId xmlns:p14="http://schemas.microsoft.com/office/powerpoint/2010/main" val="358292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E10A-D2A1-4992-AD12-47F02949482E}"/>
              </a:ext>
            </a:extLst>
          </p:cNvPr>
          <p:cNvSpPr>
            <a:spLocks noGrp="1"/>
          </p:cNvSpPr>
          <p:nvPr>
            <p:ph type="title"/>
          </p:nvPr>
        </p:nvSpPr>
        <p:spPr/>
        <p:txBody>
          <a:bodyPr/>
          <a:lstStyle/>
          <a:p>
            <a:r>
              <a:rPr lang="en-US" dirty="0"/>
              <a:t>Christian Ethics</a:t>
            </a:r>
          </a:p>
        </p:txBody>
      </p:sp>
      <p:sp>
        <p:nvSpPr>
          <p:cNvPr id="3" name="Content Placeholder 2">
            <a:extLst>
              <a:ext uri="{FF2B5EF4-FFF2-40B4-BE49-F238E27FC236}">
                <a16:creationId xmlns:a16="http://schemas.microsoft.com/office/drawing/2014/main" id="{B1CE864F-7382-4141-B474-0F85B57FDABE}"/>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Not all work is religious in nature </a:t>
            </a:r>
            <a:r>
              <a:rPr lang="en-US" dirty="0">
                <a:sym typeface="Wingdings" panose="05000000000000000000" pitchFamily="2" charset="2"/>
              </a:rPr>
              <a:t> but a great bulk of his work is</a:t>
            </a:r>
          </a:p>
          <a:p>
            <a:pPr lvl="1">
              <a:buFont typeface="Arial" panose="020B0604020202020204" pitchFamily="34" charset="0"/>
              <a:buChar char="•"/>
            </a:pPr>
            <a:r>
              <a:rPr lang="en-US" dirty="0">
                <a:sym typeface="Wingdings" panose="05000000000000000000" pitchFamily="2" charset="2"/>
              </a:rPr>
              <a:t>Such as </a:t>
            </a:r>
            <a:r>
              <a:rPr lang="en-US" i="1" dirty="0">
                <a:sym typeface="Wingdings" panose="05000000000000000000" pitchFamily="2" charset="2"/>
              </a:rPr>
              <a:t>Fear and Trembling </a:t>
            </a:r>
            <a:r>
              <a:rPr lang="en-US" dirty="0">
                <a:sym typeface="Wingdings" panose="05000000000000000000" pitchFamily="2" charset="2"/>
              </a:rPr>
              <a:t>and </a:t>
            </a:r>
            <a:r>
              <a:rPr lang="en-US" i="1" dirty="0">
                <a:sym typeface="Wingdings" panose="05000000000000000000" pitchFamily="2" charset="2"/>
              </a:rPr>
              <a:t>The Anxiety of Influence</a:t>
            </a:r>
          </a:p>
          <a:p>
            <a:pPr lvl="1">
              <a:buFont typeface="Arial" panose="020B0604020202020204" pitchFamily="34" charset="0"/>
              <a:buChar char="•"/>
            </a:pPr>
            <a:r>
              <a:rPr lang="en-US" dirty="0">
                <a:sym typeface="Wingdings" panose="05000000000000000000" pitchFamily="2" charset="2"/>
              </a:rPr>
              <a:t>These works are concerned with the problem of anxiety and the contrast between the inner world of spirit and the outer world of ethics</a:t>
            </a:r>
          </a:p>
          <a:p>
            <a:pPr>
              <a:buFont typeface="Arial" panose="020B0604020202020204" pitchFamily="34" charset="0"/>
              <a:buChar char="•"/>
            </a:pPr>
            <a:r>
              <a:rPr lang="en-US" dirty="0">
                <a:sym typeface="Wingdings" panose="05000000000000000000" pitchFamily="2" charset="2"/>
              </a:rPr>
              <a:t> Writes on the institution of the church  critical of Christianity as a state-controlled religion (like in Denmark)</a:t>
            </a:r>
          </a:p>
          <a:p>
            <a:pPr>
              <a:buFont typeface="Arial" panose="020B0604020202020204" pitchFamily="34" charset="0"/>
              <a:buChar char="•"/>
            </a:pPr>
            <a:r>
              <a:rPr lang="en-US" dirty="0"/>
              <a:t> Differences between the various proofs of Christianity and God’s existence</a:t>
            </a:r>
          </a:p>
          <a:p>
            <a:pPr>
              <a:buFont typeface="Arial" panose="020B0604020202020204" pitchFamily="34" charset="0"/>
              <a:buChar char="•"/>
            </a:pPr>
            <a:r>
              <a:rPr lang="en-US" dirty="0"/>
              <a:t> Individual relationships (both must come through faith): </a:t>
            </a:r>
          </a:p>
          <a:p>
            <a:pPr lvl="1">
              <a:buFont typeface="Arial" panose="020B0604020202020204" pitchFamily="34" charset="0"/>
              <a:buChar char="•"/>
            </a:pPr>
            <a:r>
              <a:rPr lang="en-US" dirty="0"/>
              <a:t>Between man and God</a:t>
            </a:r>
          </a:p>
          <a:p>
            <a:pPr lvl="1">
              <a:buFont typeface="Arial" panose="020B0604020202020204" pitchFamily="34" charset="0"/>
              <a:buChar char="•"/>
            </a:pPr>
            <a:r>
              <a:rPr lang="en-US" dirty="0"/>
              <a:t>Individual’s subjective relationship to Christ as God-Man</a:t>
            </a:r>
          </a:p>
          <a:p>
            <a:pPr>
              <a:buFont typeface="Arial" panose="020B0604020202020204" pitchFamily="34" charset="0"/>
              <a:buChar char="•"/>
            </a:pPr>
            <a:r>
              <a:rPr lang="en-US" dirty="0"/>
              <a:t> Concern with the theory and practice of Christian love and the feelings of individuals when confronted with life choices.</a:t>
            </a:r>
          </a:p>
        </p:txBody>
      </p:sp>
    </p:spTree>
    <p:extLst>
      <p:ext uri="{BB962C8B-B14F-4D97-AF65-F5344CB8AC3E}">
        <p14:creationId xmlns:p14="http://schemas.microsoft.com/office/powerpoint/2010/main" val="143186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E68A-80BE-454E-B4E7-92786611F0BA}"/>
              </a:ext>
            </a:extLst>
          </p:cNvPr>
          <p:cNvSpPr>
            <a:spLocks noGrp="1"/>
          </p:cNvSpPr>
          <p:nvPr>
            <p:ph type="title"/>
          </p:nvPr>
        </p:nvSpPr>
        <p:spPr/>
        <p:txBody>
          <a:bodyPr/>
          <a:lstStyle/>
          <a:p>
            <a:r>
              <a:rPr lang="en-US" dirty="0"/>
              <a:t>Objectivity/Subjectivity</a:t>
            </a:r>
          </a:p>
        </p:txBody>
      </p:sp>
      <p:sp>
        <p:nvSpPr>
          <p:cNvPr id="3" name="Content Placeholder 2">
            <a:extLst>
              <a:ext uri="{FF2B5EF4-FFF2-40B4-BE49-F238E27FC236}">
                <a16:creationId xmlns:a16="http://schemas.microsoft.com/office/drawing/2014/main" id="{30767F03-AE0A-4158-AFAF-A4708433E721}"/>
              </a:ext>
            </a:extLst>
          </p:cNvPr>
          <p:cNvSpPr>
            <a:spLocks noGrp="1"/>
          </p:cNvSpPr>
          <p:nvPr>
            <p:ph idx="1"/>
          </p:nvPr>
        </p:nvSpPr>
        <p:spPr/>
        <p:txBody>
          <a:bodyPr/>
          <a:lstStyle/>
          <a:p>
            <a:pPr>
              <a:buFont typeface="Wingdings" panose="05000000000000000000" pitchFamily="2" charset="2"/>
              <a:buChar char="§"/>
            </a:pPr>
            <a:r>
              <a:rPr lang="en-US" dirty="0"/>
              <a:t> Early work: used various pseudonyms to present different and distinct viewpoints and have them in discuss issues</a:t>
            </a:r>
          </a:p>
          <a:p>
            <a:pPr>
              <a:buFont typeface="Wingdings" panose="05000000000000000000" pitchFamily="2" charset="2"/>
              <a:buChar char="§"/>
            </a:pPr>
            <a:r>
              <a:rPr lang="en-US" dirty="0"/>
              <a:t> About the subjective experience of the individual</a:t>
            </a:r>
          </a:p>
          <a:p>
            <a:pPr>
              <a:buFont typeface="Wingdings" panose="05000000000000000000" pitchFamily="2" charset="2"/>
              <a:buChar char="§"/>
            </a:pPr>
            <a:r>
              <a:rPr lang="en-US" dirty="0"/>
              <a:t> Science v. Christianity as objective/subjective: "Science and scholarship want to teach that becoming objective is the way. Christianity teaches that the way is to become subjective, to become a subject” (</a:t>
            </a:r>
            <a:r>
              <a:rPr lang="en-US" i="1" dirty="0"/>
              <a:t>Concluding Unscientific Postscript</a:t>
            </a:r>
            <a:r>
              <a:rPr lang="en-US" dirty="0"/>
              <a:t>, Hong trans., 1992, p. 131)</a:t>
            </a:r>
          </a:p>
          <a:p>
            <a:pPr>
              <a:buFont typeface="Wingdings" panose="05000000000000000000" pitchFamily="2" charset="2"/>
              <a:buChar char="§"/>
            </a:pPr>
            <a:r>
              <a:rPr lang="en-US" dirty="0"/>
              <a:t> While scientists can learn about the world by observation, Kierkegaard emphatically denied that observation alone could reveal the inner workings of the world of the spirit.</a:t>
            </a:r>
          </a:p>
          <a:p>
            <a:pPr>
              <a:buFont typeface="Wingdings" panose="05000000000000000000" pitchFamily="2" charset="2"/>
              <a:buChar char="§"/>
            </a:pPr>
            <a:r>
              <a:rPr lang="en-US" dirty="0"/>
              <a:t> Key concepts include discussion of "subjective and objective truths"</a:t>
            </a:r>
          </a:p>
        </p:txBody>
      </p:sp>
    </p:spTree>
    <p:extLst>
      <p:ext uri="{BB962C8B-B14F-4D97-AF65-F5344CB8AC3E}">
        <p14:creationId xmlns:p14="http://schemas.microsoft.com/office/powerpoint/2010/main" val="154903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F715-3FE1-4195-BD13-8433D405AED5}"/>
              </a:ext>
            </a:extLst>
          </p:cNvPr>
          <p:cNvSpPr>
            <a:spLocks noGrp="1"/>
          </p:cNvSpPr>
          <p:nvPr>
            <p:ph type="title"/>
          </p:nvPr>
        </p:nvSpPr>
        <p:spPr/>
        <p:txBody>
          <a:bodyPr/>
          <a:lstStyle/>
          <a:p>
            <a:r>
              <a:rPr lang="en-US" dirty="0"/>
              <a:t>Influence</a:t>
            </a:r>
          </a:p>
        </p:txBody>
      </p:sp>
      <p:sp>
        <p:nvSpPr>
          <p:cNvPr id="3" name="Content Placeholder 2">
            <a:extLst>
              <a:ext uri="{FF2B5EF4-FFF2-40B4-BE49-F238E27FC236}">
                <a16:creationId xmlns:a16="http://schemas.microsoft.com/office/drawing/2014/main" id="{2E2F50AE-8C0E-44BD-9780-DC29E14075C0}"/>
              </a:ext>
            </a:extLst>
          </p:cNvPr>
          <p:cNvSpPr>
            <a:spLocks noGrp="1"/>
          </p:cNvSpPr>
          <p:nvPr>
            <p:ph idx="1"/>
          </p:nvPr>
        </p:nvSpPr>
        <p:spPr>
          <a:xfrm>
            <a:off x="1097280" y="1845733"/>
            <a:ext cx="5545891" cy="4268627"/>
          </a:xfrm>
        </p:spPr>
        <p:txBody>
          <a:bodyPr/>
          <a:lstStyle/>
          <a:p>
            <a:pPr>
              <a:buFont typeface="Wingdings" panose="05000000000000000000" pitchFamily="2" charset="2"/>
              <a:buChar char="§"/>
            </a:pPr>
            <a:r>
              <a:rPr lang="en-US" dirty="0"/>
              <a:t> Wrote philosophical works in Danish </a:t>
            </a:r>
            <a:r>
              <a:rPr lang="en-US" dirty="0">
                <a:sym typeface="Wingdings" panose="05000000000000000000" pitchFamily="2" charset="2"/>
              </a:rPr>
              <a:t> meant that his earliest readers were limited to Scandinavia</a:t>
            </a:r>
          </a:p>
          <a:p>
            <a:pPr lvl="1">
              <a:buFont typeface="Wingdings" panose="05000000000000000000" pitchFamily="2" charset="2"/>
              <a:buChar char="§"/>
            </a:pPr>
            <a:r>
              <a:rPr lang="en-US" dirty="0">
                <a:sym typeface="Wingdings" panose="05000000000000000000" pitchFamily="2" charset="2"/>
              </a:rPr>
              <a:t>By 20</a:t>
            </a:r>
            <a:r>
              <a:rPr lang="en-US" baseline="30000" dirty="0">
                <a:sym typeface="Wingdings" panose="05000000000000000000" pitchFamily="2" charset="2"/>
              </a:rPr>
              <a:t>th</a:t>
            </a:r>
            <a:r>
              <a:rPr lang="en-US" dirty="0">
                <a:sym typeface="Wingdings" panose="05000000000000000000" pitchFamily="2" charset="2"/>
              </a:rPr>
              <a:t> century writings had been translated into French, German, and other major European languages</a:t>
            </a:r>
          </a:p>
          <a:p>
            <a:pPr lvl="1">
              <a:buFont typeface="Wingdings" panose="05000000000000000000" pitchFamily="2" charset="2"/>
              <a:buChar char="§"/>
            </a:pPr>
            <a:r>
              <a:rPr lang="en-US" dirty="0">
                <a:sym typeface="Wingdings" panose="05000000000000000000" pitchFamily="2" charset="2"/>
              </a:rPr>
              <a:t>This is when we start to see his influence in twentieth century philosophy  by the middle of the century his influence was substantial</a:t>
            </a:r>
          </a:p>
          <a:p>
            <a:pPr lvl="1">
              <a:buFont typeface="Wingdings" panose="05000000000000000000" pitchFamily="2" charset="2"/>
              <a:buChar char="§"/>
            </a:pPr>
            <a:r>
              <a:rPr lang="en-US" dirty="0">
                <a:sym typeface="Wingdings" panose="05000000000000000000" pitchFamily="2" charset="2"/>
              </a:rPr>
              <a:t>Especially after the 1930s when existential philosophers named him as influence</a:t>
            </a:r>
            <a:endParaRPr lang="en-US" dirty="0"/>
          </a:p>
        </p:txBody>
      </p:sp>
      <p:pic>
        <p:nvPicPr>
          <p:cNvPr id="4" name="Picture 3">
            <a:extLst>
              <a:ext uri="{FF2B5EF4-FFF2-40B4-BE49-F238E27FC236}">
                <a16:creationId xmlns:a16="http://schemas.microsoft.com/office/drawing/2014/main" id="{DE190DAF-3A5F-47E4-8409-32921A33CBCB}"/>
              </a:ext>
            </a:extLst>
          </p:cNvPr>
          <p:cNvPicPr>
            <a:picLocks noChangeAspect="1"/>
          </p:cNvPicPr>
          <p:nvPr/>
        </p:nvPicPr>
        <p:blipFill>
          <a:blip r:embed="rId2"/>
          <a:stretch>
            <a:fillRect/>
          </a:stretch>
        </p:blipFill>
        <p:spPr>
          <a:xfrm>
            <a:off x="8832945" y="75471"/>
            <a:ext cx="3109340" cy="6707058"/>
          </a:xfrm>
          <a:prstGeom prst="rect">
            <a:avLst/>
          </a:prstGeom>
        </p:spPr>
      </p:pic>
      <p:sp>
        <p:nvSpPr>
          <p:cNvPr id="5" name="TextBox 4">
            <a:extLst>
              <a:ext uri="{FF2B5EF4-FFF2-40B4-BE49-F238E27FC236}">
                <a16:creationId xmlns:a16="http://schemas.microsoft.com/office/drawing/2014/main" id="{2835BAB3-0C34-485E-88FE-86513EFC5560}"/>
              </a:ext>
            </a:extLst>
          </p:cNvPr>
          <p:cNvSpPr txBox="1"/>
          <p:nvPr/>
        </p:nvSpPr>
        <p:spPr>
          <a:xfrm>
            <a:off x="7227255" y="5458018"/>
            <a:ext cx="1605690" cy="830997"/>
          </a:xfrm>
          <a:prstGeom prst="rect">
            <a:avLst/>
          </a:prstGeom>
          <a:noFill/>
        </p:spPr>
        <p:txBody>
          <a:bodyPr wrap="square" rtlCol="0">
            <a:spAutoFit/>
          </a:bodyPr>
          <a:lstStyle/>
          <a:p>
            <a:r>
              <a:rPr lang="en-US" sz="1200" dirty="0"/>
              <a:t>A caricature of Kierkegaard published in the satirical journal </a:t>
            </a:r>
            <a:r>
              <a:rPr lang="en-US" sz="1200" i="1" dirty="0"/>
              <a:t>The Corsair</a:t>
            </a:r>
            <a:endParaRPr lang="en-US" sz="1200" dirty="0"/>
          </a:p>
        </p:txBody>
      </p:sp>
    </p:spTree>
    <p:extLst>
      <p:ext uri="{BB962C8B-B14F-4D97-AF65-F5344CB8AC3E}">
        <p14:creationId xmlns:p14="http://schemas.microsoft.com/office/powerpoint/2010/main" val="41550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10B9-D483-4E42-ACA0-825C5B79EA34}"/>
              </a:ext>
            </a:extLst>
          </p:cNvPr>
          <p:cNvSpPr>
            <a:spLocks noGrp="1"/>
          </p:cNvSpPr>
          <p:nvPr>
            <p:ph type="title"/>
          </p:nvPr>
        </p:nvSpPr>
        <p:spPr/>
        <p:txBody>
          <a:bodyPr/>
          <a:lstStyle/>
          <a:p>
            <a:r>
              <a:rPr lang="en-US" dirty="0"/>
              <a:t>The Father of Existentialism</a:t>
            </a:r>
          </a:p>
        </p:txBody>
      </p:sp>
      <p:sp>
        <p:nvSpPr>
          <p:cNvPr id="3" name="Content Placeholder 2">
            <a:extLst>
              <a:ext uri="{FF2B5EF4-FFF2-40B4-BE49-F238E27FC236}">
                <a16:creationId xmlns:a16="http://schemas.microsoft.com/office/drawing/2014/main" id="{B050A127-DCDC-4294-8B3C-546C029F2760}"/>
              </a:ext>
            </a:extLst>
          </p:cNvPr>
          <p:cNvSpPr>
            <a:spLocks noGrp="1"/>
          </p:cNvSpPr>
          <p:nvPr>
            <p:ph idx="1"/>
          </p:nvPr>
        </p:nvSpPr>
        <p:spPr>
          <a:xfrm>
            <a:off x="6126480" y="1877923"/>
            <a:ext cx="5768432" cy="4422864"/>
          </a:xfrm>
        </p:spPr>
        <p:txBody>
          <a:bodyPr>
            <a:normAutofit fontScale="92500" lnSpcReduction="10000"/>
          </a:bodyPr>
          <a:lstStyle/>
          <a:p>
            <a:pPr>
              <a:buFont typeface="Wingdings" panose="05000000000000000000" pitchFamily="2" charset="2"/>
              <a:buChar char="§"/>
            </a:pPr>
            <a:r>
              <a:rPr lang="en-US" dirty="0"/>
              <a:t> Considered to be the first existentialist philosopher</a:t>
            </a:r>
          </a:p>
          <a:p>
            <a:pPr>
              <a:buFont typeface="Wingdings" panose="05000000000000000000" pitchFamily="2" charset="2"/>
              <a:buChar char="§"/>
            </a:pPr>
            <a:r>
              <a:rPr lang="en-US" dirty="0"/>
              <a:t> Claimed that each individual is responsible for giving meaning to life and then living that meaning authentically</a:t>
            </a:r>
          </a:p>
          <a:p>
            <a:pPr lvl="1">
              <a:buFont typeface="Wingdings" panose="05000000000000000000" pitchFamily="2" charset="2"/>
              <a:buChar char="§"/>
            </a:pPr>
            <a:r>
              <a:rPr lang="en-US" dirty="0"/>
              <a:t>Opposed to the idea that society or religion gives meaning to the individual</a:t>
            </a:r>
          </a:p>
          <a:p>
            <a:pPr>
              <a:buFont typeface="Wingdings" panose="05000000000000000000" pitchFamily="2" charset="2"/>
              <a:buChar char="§"/>
            </a:pPr>
            <a:r>
              <a:rPr lang="en-US" dirty="0"/>
              <a:t> Existentialism: “Existentialism is the philosophical belief we are each responsible for creating purpose or meaning in our own lives. Our individual purpose and meaning is not given to us by Gods, governments, teachers or other authorities” (The Ethics Center)</a:t>
            </a:r>
          </a:p>
          <a:p>
            <a:pPr>
              <a:buFont typeface="Wingdings" panose="05000000000000000000" pitchFamily="2" charset="2"/>
              <a:buChar char="§"/>
            </a:pPr>
            <a:r>
              <a:rPr lang="en-US" dirty="0"/>
              <a:t> The individual’s starting point is “existential angst”: the sense of dread, confusion, disorientation in the face of meaningless world</a:t>
            </a:r>
          </a:p>
          <a:p>
            <a:pPr>
              <a:buFont typeface="Wingdings" panose="05000000000000000000" pitchFamily="2" charset="2"/>
              <a:buChar char="§"/>
            </a:pPr>
            <a:r>
              <a:rPr lang="en-US" dirty="0"/>
              <a:t> Asks questions about the meaning of existence, in a post-objectivist world</a:t>
            </a:r>
          </a:p>
        </p:txBody>
      </p:sp>
      <p:pic>
        <p:nvPicPr>
          <p:cNvPr id="4" name="Picture 3">
            <a:extLst>
              <a:ext uri="{FF2B5EF4-FFF2-40B4-BE49-F238E27FC236}">
                <a16:creationId xmlns:a16="http://schemas.microsoft.com/office/drawing/2014/main" id="{FD1EACCA-8852-4B75-B1B7-FC982546FA8E}"/>
              </a:ext>
            </a:extLst>
          </p:cNvPr>
          <p:cNvPicPr>
            <a:picLocks noChangeAspect="1"/>
          </p:cNvPicPr>
          <p:nvPr/>
        </p:nvPicPr>
        <p:blipFill>
          <a:blip r:embed="rId2"/>
          <a:stretch>
            <a:fillRect/>
          </a:stretch>
        </p:blipFill>
        <p:spPr>
          <a:xfrm>
            <a:off x="105617" y="1737360"/>
            <a:ext cx="5698608" cy="4563427"/>
          </a:xfrm>
          <a:prstGeom prst="rect">
            <a:avLst/>
          </a:prstGeom>
        </p:spPr>
      </p:pic>
    </p:spTree>
    <p:extLst>
      <p:ext uri="{BB962C8B-B14F-4D97-AF65-F5344CB8AC3E}">
        <p14:creationId xmlns:p14="http://schemas.microsoft.com/office/powerpoint/2010/main" val="232735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408C-8214-455F-BCF1-CF3716BDC705}"/>
              </a:ext>
            </a:extLst>
          </p:cNvPr>
          <p:cNvSpPr>
            <a:spLocks noGrp="1"/>
          </p:cNvSpPr>
          <p:nvPr>
            <p:ph type="title"/>
          </p:nvPr>
        </p:nvSpPr>
        <p:spPr/>
        <p:txBody>
          <a:bodyPr/>
          <a:lstStyle/>
          <a:p>
            <a:r>
              <a:rPr lang="en-US" dirty="0"/>
              <a:t>The “Leap of Faith”</a:t>
            </a:r>
          </a:p>
        </p:txBody>
      </p:sp>
      <p:sp>
        <p:nvSpPr>
          <p:cNvPr id="3" name="Content Placeholder 2">
            <a:extLst>
              <a:ext uri="{FF2B5EF4-FFF2-40B4-BE49-F238E27FC236}">
                <a16:creationId xmlns:a16="http://schemas.microsoft.com/office/drawing/2014/main" id="{225634BA-79AA-4156-BE16-1365CA69B7F8}"/>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dirty="0"/>
              <a:t> Leap of faith: how an individual would believe in God or act in love</a:t>
            </a:r>
          </a:p>
          <a:p>
            <a:pPr>
              <a:buFont typeface="Wingdings" panose="05000000000000000000" pitchFamily="2" charset="2"/>
              <a:buChar char="§"/>
            </a:pPr>
            <a:r>
              <a:rPr lang="en-US" dirty="0"/>
              <a:t> Faith and religious belief is not a decision an individual makes based on evidence centered around the idea that certain beliefs about God are true or that a certain person is worth of love</a:t>
            </a:r>
          </a:p>
          <a:p>
            <a:pPr lvl="1">
              <a:buFont typeface="Wingdings" panose="05000000000000000000" pitchFamily="2" charset="2"/>
              <a:buChar char="§"/>
            </a:pPr>
            <a:r>
              <a:rPr lang="en-US" dirty="0"/>
              <a:t>This is because there is no evidence that would be enough to totally justify the kind of complete commitment required for true religious faith or romantic love</a:t>
            </a:r>
          </a:p>
          <a:p>
            <a:pPr>
              <a:buFont typeface="Wingdings" panose="05000000000000000000" pitchFamily="2" charset="2"/>
              <a:buChar char="§"/>
            </a:pPr>
            <a:r>
              <a:rPr lang="en-US" dirty="0"/>
              <a:t> Faith: requires that complete total commitment </a:t>
            </a:r>
            <a:r>
              <a:rPr lang="en-US" dirty="0">
                <a:sym typeface="Wingdings" panose="05000000000000000000" pitchFamily="2" charset="2"/>
              </a:rPr>
              <a:t> but to have faith is at the same time to have doubt</a:t>
            </a:r>
          </a:p>
          <a:p>
            <a:pPr>
              <a:buFont typeface="Wingdings" panose="05000000000000000000" pitchFamily="2" charset="2"/>
              <a:buChar char="§"/>
            </a:pPr>
            <a:r>
              <a:rPr lang="en-US" dirty="0"/>
              <a:t> To truly have faith in God, they would also have to have doubts about their beliefs </a:t>
            </a:r>
            <a:r>
              <a:rPr lang="en-US" dirty="0">
                <a:sym typeface="Wingdings" panose="05000000000000000000" pitchFamily="2" charset="2"/>
              </a:rPr>
              <a:t> doubt is the rational part of thought involved in assessing evidence</a:t>
            </a:r>
          </a:p>
          <a:p>
            <a:pPr lvl="1">
              <a:buFont typeface="Wingdings" panose="05000000000000000000" pitchFamily="2" charset="2"/>
              <a:buChar char="§"/>
            </a:pPr>
            <a:r>
              <a:rPr lang="en-US" dirty="0"/>
              <a:t>Without doubt, faith has no real substance. </a:t>
            </a:r>
          </a:p>
          <a:p>
            <a:pPr lvl="1">
              <a:buFont typeface="Wingdings" panose="05000000000000000000" pitchFamily="2" charset="2"/>
              <a:buChar char="§"/>
            </a:pPr>
            <a:r>
              <a:rPr lang="en-US" dirty="0"/>
              <a:t>The person without faith, who is merely credulous: Someone who does not experience doubt or who doesn’t realize that Christian doctrine is inherently doubtful </a:t>
            </a:r>
            <a:r>
              <a:rPr lang="en-US" dirty="0">
                <a:sym typeface="Wingdings" panose="05000000000000000000" pitchFamily="2" charset="2"/>
              </a:rPr>
              <a:t> that there can be no objective certainty about truth</a:t>
            </a:r>
          </a:p>
          <a:p>
            <a:pPr>
              <a:buFont typeface="Wingdings" panose="05000000000000000000" pitchFamily="2" charset="2"/>
              <a:buChar char="§"/>
            </a:pPr>
            <a:r>
              <a:rPr lang="en-US" dirty="0">
                <a:sym typeface="Wingdings" panose="05000000000000000000" pitchFamily="2" charset="2"/>
              </a:rPr>
              <a:t> Physical objects require no faith: no faith required to believe in the existence of the pencil when experiencing it directly. </a:t>
            </a:r>
          </a:p>
          <a:p>
            <a:pPr lvl="1">
              <a:buFont typeface="Wingdings" panose="05000000000000000000" pitchFamily="2" charset="2"/>
              <a:buChar char="§"/>
            </a:pPr>
            <a:r>
              <a:rPr lang="en-US" dirty="0"/>
              <a:t>To have faith or belief in God is to also know that there is no perceptual access to God, yet you still believe.</a:t>
            </a:r>
          </a:p>
          <a:p>
            <a:pPr>
              <a:buFont typeface="Wingdings" panose="05000000000000000000" pitchFamily="2" charset="2"/>
              <a:buChar char="§"/>
            </a:pPr>
            <a:r>
              <a:rPr lang="en-US" dirty="0"/>
              <a:t> Kierkegaard: "doubt is conquered by faith, just as it is faith which has brought doubt into the world".</a:t>
            </a:r>
          </a:p>
        </p:txBody>
      </p:sp>
    </p:spTree>
    <p:extLst>
      <p:ext uri="{BB962C8B-B14F-4D97-AF65-F5344CB8AC3E}">
        <p14:creationId xmlns:p14="http://schemas.microsoft.com/office/powerpoint/2010/main" val="389984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924B-22BF-4851-881B-9D9F683EC3BB}"/>
              </a:ext>
            </a:extLst>
          </p:cNvPr>
          <p:cNvSpPr>
            <a:spLocks noGrp="1"/>
          </p:cNvSpPr>
          <p:nvPr>
            <p:ph type="title"/>
          </p:nvPr>
        </p:nvSpPr>
        <p:spPr/>
        <p:txBody>
          <a:bodyPr/>
          <a:lstStyle/>
          <a:p>
            <a:r>
              <a:rPr lang="en-US" dirty="0"/>
              <a:t>The self, the world, and truth</a:t>
            </a:r>
          </a:p>
        </p:txBody>
      </p:sp>
      <p:sp>
        <p:nvSpPr>
          <p:cNvPr id="3" name="Content Placeholder 2">
            <a:extLst>
              <a:ext uri="{FF2B5EF4-FFF2-40B4-BE49-F238E27FC236}">
                <a16:creationId xmlns:a16="http://schemas.microsoft.com/office/drawing/2014/main" id="{604CC0E7-0D6D-41FD-BE2D-A60FFA76C413}"/>
              </a:ext>
            </a:extLst>
          </p:cNvPr>
          <p:cNvSpPr>
            <a:spLocks noGrp="1"/>
          </p:cNvSpPr>
          <p:nvPr>
            <p:ph idx="1"/>
          </p:nvPr>
        </p:nvSpPr>
        <p:spPr/>
        <p:txBody>
          <a:bodyPr>
            <a:normAutofit/>
          </a:bodyPr>
          <a:lstStyle/>
          <a:p>
            <a:pPr>
              <a:buFont typeface="Wingdings" panose="05000000000000000000" pitchFamily="2" charset="2"/>
              <a:buChar char="§"/>
            </a:pPr>
            <a:r>
              <a:rPr lang="en-US" dirty="0"/>
              <a:t> Self-reflection/introspection: the foundation of the self and the self’s relation to the world</a:t>
            </a:r>
          </a:p>
          <a:p>
            <a:pPr>
              <a:buFont typeface="Wingdings" panose="05000000000000000000" pitchFamily="2" charset="2"/>
              <a:buChar char="§"/>
            </a:pPr>
            <a:r>
              <a:rPr lang="en-US" dirty="0"/>
              <a:t> “Subjectivity is truth” and “truth is subjectivity.”</a:t>
            </a:r>
          </a:p>
          <a:p>
            <a:pPr lvl="1">
              <a:buFont typeface="Wingdings" panose="05000000000000000000" pitchFamily="2" charset="2"/>
              <a:buChar char="§"/>
            </a:pPr>
            <a:r>
              <a:rPr lang="en-US" dirty="0"/>
              <a:t>This relates to the distinction between what is objectively true and an individual’s subjective relationship to that truth </a:t>
            </a:r>
            <a:r>
              <a:rPr lang="en-US" dirty="0">
                <a:sym typeface="Wingdings" panose="05000000000000000000" pitchFamily="2" charset="2"/>
              </a:rPr>
              <a:t> for example, if someone is indifferent to that truth or committed to it</a:t>
            </a:r>
          </a:p>
          <a:p>
            <a:pPr>
              <a:buFont typeface="Wingdings" panose="05000000000000000000" pitchFamily="2" charset="2"/>
              <a:buChar char="§"/>
            </a:pPr>
            <a:r>
              <a:rPr lang="en-US" dirty="0"/>
              <a:t> Two people with the same set of beliefs might still relate to those beliefs very different</a:t>
            </a:r>
          </a:p>
          <a:p>
            <a:pPr lvl="1">
              <a:buFont typeface="Wingdings" panose="05000000000000000000" pitchFamily="2" charset="2"/>
              <a:buChar char="§"/>
            </a:pPr>
            <a:r>
              <a:rPr lang="en-US" dirty="0"/>
              <a:t>For example, both may believe that there are those around them who are poor and deserve help </a:t>
            </a:r>
            <a:r>
              <a:rPr lang="en-US" dirty="0">
                <a:sym typeface="Wingdings" panose="05000000000000000000" pitchFamily="2" charset="2"/>
              </a:rPr>
              <a:t> this knowledge might only compel one of the two to actually help the poor</a:t>
            </a:r>
            <a:endParaRPr lang="en-US" dirty="0"/>
          </a:p>
        </p:txBody>
      </p:sp>
    </p:spTree>
    <p:extLst>
      <p:ext uri="{BB962C8B-B14F-4D97-AF65-F5344CB8AC3E}">
        <p14:creationId xmlns:p14="http://schemas.microsoft.com/office/powerpoint/2010/main" val="299133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5BE7-F0ED-4EBB-8E8F-0ED55D183C1A}"/>
              </a:ext>
            </a:extLst>
          </p:cNvPr>
          <p:cNvSpPr>
            <a:spLocks noGrp="1"/>
          </p:cNvSpPr>
          <p:nvPr>
            <p:ph type="title"/>
          </p:nvPr>
        </p:nvSpPr>
        <p:spPr/>
        <p:txBody>
          <a:bodyPr/>
          <a:lstStyle/>
          <a:p>
            <a:r>
              <a:rPr lang="en-US" dirty="0"/>
              <a:t>Abstract thinking and concrete existence</a:t>
            </a:r>
          </a:p>
        </p:txBody>
      </p:sp>
      <p:sp>
        <p:nvSpPr>
          <p:cNvPr id="3" name="Content Placeholder 2">
            <a:extLst>
              <a:ext uri="{FF2B5EF4-FFF2-40B4-BE49-F238E27FC236}">
                <a16:creationId xmlns:a16="http://schemas.microsoft.com/office/drawing/2014/main" id="{7AB3826F-4E61-4437-AB09-E48BE9E6844C}"/>
              </a:ext>
            </a:extLst>
          </p:cNvPr>
          <p:cNvSpPr>
            <a:spLocks noGrp="1"/>
          </p:cNvSpPr>
          <p:nvPr>
            <p:ph idx="1"/>
          </p:nvPr>
        </p:nvSpPr>
        <p:spPr/>
        <p:txBody>
          <a:bodyPr/>
          <a:lstStyle/>
          <a:p>
            <a:endParaRPr lang="en-US" dirty="0"/>
          </a:p>
          <a:p>
            <a:r>
              <a:rPr lang="en-US" dirty="0"/>
              <a:t>    Kierkegaard does not deny the fruitfulness or validity of abstract thinking (science, logic, and so on), but he does deny any superstition which pretends that abstract theorizing is a sufficient concluding argument for human existence. He holds it to be unforgivable pride or stupidity to think that the impersonal abstraction can answer the vital problems of human, everyday life. Logical theorems, mathematical symbols, physical-statistical laws can never become patterns of human existence. To be human means to be concrete, to be this person here and now in this particular and decisive moment, face to face with this particular challenge.</a:t>
            </a:r>
          </a:p>
          <a:p>
            <a:r>
              <a:rPr lang="en-US" dirty="0"/>
              <a:t>    — C </a:t>
            </a:r>
            <a:r>
              <a:rPr lang="en-US" dirty="0" err="1"/>
              <a:t>Svere</a:t>
            </a:r>
            <a:r>
              <a:rPr lang="en-US" dirty="0"/>
              <a:t> </a:t>
            </a:r>
            <a:r>
              <a:rPr lang="en-US" dirty="0" err="1"/>
              <a:t>Norborg</a:t>
            </a:r>
            <a:r>
              <a:rPr lang="en-US" dirty="0"/>
              <a:t>, </a:t>
            </a:r>
            <a:r>
              <a:rPr lang="en-US" i="1" dirty="0"/>
              <a:t>David F. Swenson, scholar, teacher, friend</a:t>
            </a:r>
            <a:r>
              <a:rPr lang="en-US" dirty="0"/>
              <a:t>. Minneapolis, The University of Minnesota, 1940, pp. 20–21</a:t>
            </a:r>
          </a:p>
        </p:txBody>
      </p:sp>
    </p:spTree>
    <p:extLst>
      <p:ext uri="{BB962C8B-B14F-4D97-AF65-F5344CB8AC3E}">
        <p14:creationId xmlns:p14="http://schemas.microsoft.com/office/powerpoint/2010/main" val="26458245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143</TotalTime>
  <Words>1461</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Wingdings</vt:lpstr>
      <vt:lpstr>Retrospect</vt:lpstr>
      <vt:lpstr>Søren Kierkegaard</vt:lpstr>
      <vt:lpstr>Kierkegaard</vt:lpstr>
      <vt:lpstr>Christian Ethics</vt:lpstr>
      <vt:lpstr>Objectivity/Subjectivity</vt:lpstr>
      <vt:lpstr>Influence</vt:lpstr>
      <vt:lpstr>The Father of Existentialism</vt:lpstr>
      <vt:lpstr>The “Leap of Faith”</vt:lpstr>
      <vt:lpstr>The self, the world, and truth</vt:lpstr>
      <vt:lpstr>Abstract thinking and concrete existence</vt:lpstr>
      <vt:lpstr>Subjectivity and religion</vt:lpstr>
      <vt:lpstr>Either/Or</vt:lpstr>
      <vt:lpstr>Either/Or: Aesthetic v. Ethical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Elfaki</dc:creator>
  <cp:lastModifiedBy>Elfaki</cp:lastModifiedBy>
  <cp:revision>27</cp:revision>
  <dcterms:created xsi:type="dcterms:W3CDTF">2022-02-15T13:45:21Z</dcterms:created>
  <dcterms:modified xsi:type="dcterms:W3CDTF">2022-02-15T16:08:26Z</dcterms:modified>
</cp:coreProperties>
</file>